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2"/>
      </p:cViewPr>
      <p:guideLst>
        <p:guide orient="horz" pos="2136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</a:t>
            </a:r>
            <a:r>
              <a:rPr lang="en-US"/>
              <a:t>learn about </a:t>
            </a:r>
            <a:r>
              <a:rPr lang="en-US" dirty="0"/>
              <a:t>If Statements.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this is true, then do that.</a:t>
            </a:r>
          </a:p>
          <a:p>
            <a:r>
              <a:rPr lang="en-US" dirty="0"/>
              <a:t>Otherwise, don't do it.</a:t>
            </a:r>
          </a:p>
          <a:p>
            <a:r>
              <a:rPr lang="en-US" dirty="0"/>
              <a:t>That's the core idea of an IF statement.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518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statements make code smarter.</a:t>
            </a:r>
          </a:p>
          <a:p>
            <a:r>
              <a:rPr lang="en-US" dirty="0"/>
              <a:t>They let you do different things in different situations.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394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four parts to an IF statement.</a:t>
            </a:r>
          </a:p>
          <a:p>
            <a:r>
              <a:rPr lang="en-US" dirty="0"/>
              <a:t>First, you have the keyword "IF".</a:t>
            </a:r>
          </a:p>
          <a:p>
            <a:r>
              <a:rPr lang="en-US" dirty="0"/>
              <a:t>Then, you have the conditional.</a:t>
            </a:r>
          </a:p>
          <a:p>
            <a:r>
              <a:rPr lang="en-US" dirty="0"/>
              <a:t>The conditional is followed by a colon.</a:t>
            </a:r>
          </a:p>
          <a:p>
            <a:r>
              <a:rPr lang="en-US" dirty="0"/>
              <a:t>Finally, you have the body of the IF statement, indented with 4 characters.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08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already learned about writing conditionals, but as a reminder, conditionals are a way to ask questions.</a:t>
            </a:r>
          </a:p>
          <a:p>
            <a:r>
              <a:rPr lang="en-US" dirty="0"/>
              <a:t>Conditional expressions can be variables, comparisons, functions, combinations of these using AND, OR, and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body of an IF statement is a sequence of one or more statements.</a:t>
            </a:r>
          </a:p>
          <a:p>
            <a:r>
              <a:rPr lang="en-US" dirty="0"/>
              <a:t>This body must be indented with 4 spaces.</a:t>
            </a:r>
          </a:p>
          <a:p>
            <a:r>
              <a:rPr lang="en-US" dirty="0"/>
              <a:t>Anything indented below the IF keyword is said to be "inside" the IF statement.</a:t>
            </a:r>
          </a:p>
          <a:p>
            <a:r>
              <a:rPr lang="en-US" dirty="0"/>
              <a:t>These indented statements will be executed if the conditional was evaluates to true.</a:t>
            </a:r>
          </a:p>
          <a:p>
            <a:r>
              <a:rPr lang="en-US" dirty="0"/>
              <a:t>Otherwise, Python will skip right over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0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statements can optionally have an Else body.</a:t>
            </a:r>
          </a:p>
          <a:p>
            <a:r>
              <a:rPr lang="en-US" dirty="0"/>
              <a:t>If the conditional evaluates to false, then the ELSE will be executed instead of the IF body.</a:t>
            </a:r>
          </a:p>
          <a:p>
            <a:r>
              <a:rPr lang="en-US" dirty="0"/>
              <a:t>The IF body will literally be skipped over as if it didn't exist .</a:t>
            </a:r>
          </a:p>
          <a:p>
            <a:r>
              <a:rPr lang="en-US" dirty="0"/>
              <a:t>Only one of the two bodies will be executed!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99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about your program as a flowing stream.</a:t>
            </a:r>
          </a:p>
          <a:p>
            <a:r>
              <a:rPr lang="en-US" dirty="0"/>
              <a:t>Normally it will go from top to bottom.</a:t>
            </a:r>
          </a:p>
          <a:p>
            <a:r>
              <a:rPr lang="en-US" dirty="0"/>
              <a:t>An IF statement changes that flow, to optionally go around.</a:t>
            </a:r>
          </a:p>
          <a:p>
            <a:r>
              <a:rPr lang="en-US" dirty="0"/>
              <a:t>We call that behavior branching.</a:t>
            </a:r>
          </a:p>
          <a:p>
            <a:r>
              <a:rPr lang="en-US" dirty="0"/>
              <a:t>Every time you have another IF statement, you have another two branches.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61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previously shown how you can make a trace table that follows the execution of an IF statement.</a:t>
            </a:r>
          </a:p>
          <a:p>
            <a:r>
              <a:rPr lang="en-US" dirty="0"/>
              <a:t>We now have to add an extra column to this table, to differentiate between steps and lines.</a:t>
            </a:r>
          </a:p>
          <a:p>
            <a:r>
              <a:rPr lang="en-US" dirty="0"/>
              <a:t>With IF statements, it is possible that a step may skip a line of code.</a:t>
            </a:r>
          </a:p>
          <a:p>
            <a:r>
              <a:rPr lang="en-US" dirty="0"/>
              <a:t>Even though the program shown below has 6 lines of code, it only has 4 steps!</a:t>
            </a:r>
          </a:p>
          <a:p>
            <a:r>
              <a:rPr lang="en-US" dirty="0"/>
              <a:t>Notice that on lines with IF statements, we still have a step, but we simply repeat the values unchanged.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863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100" dirty="0"/>
              <a:t>IF Statements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B90369A-C926-45BF-9B08-704D3046DA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71">
        <p:fade/>
      </p:transition>
    </mc:Choice>
    <mc:Fallback xmlns="">
      <p:transition spd="med" advTm="40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1DF22-D6D3-4030-A618-F993C04E6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3D6F40-3F9C-4FDF-B863-93DC5A9B385D}"/>
              </a:ext>
            </a:extLst>
          </p:cNvPr>
          <p:cNvSpPr/>
          <p:nvPr/>
        </p:nvSpPr>
        <p:spPr>
          <a:xfrm>
            <a:off x="3013638" y="2493753"/>
            <a:ext cx="1703717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dirty="0"/>
              <a:t>IF this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4F7657-E67E-4319-8703-ED2BC70D20E4}"/>
              </a:ext>
            </a:extLst>
          </p:cNvPr>
          <p:cNvSpPr/>
          <p:nvPr/>
        </p:nvSpPr>
        <p:spPr>
          <a:xfrm>
            <a:off x="6057900" y="2493753"/>
            <a:ext cx="2127273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THEN this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42C535-F577-4191-850D-80E6D2D89C3B}"/>
              </a:ext>
            </a:extLst>
          </p:cNvPr>
          <p:cNvSpPr/>
          <p:nvPr/>
        </p:nvSpPr>
        <p:spPr>
          <a:xfrm>
            <a:off x="6057900" y="4417876"/>
            <a:ext cx="2127273" cy="88866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ELSE this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432C13-D937-4C2C-8B16-E5F4C0AD39BF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4717355" y="2942327"/>
            <a:ext cx="1340545" cy="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862CD63-8557-4591-8D75-DCCEE6F54F49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4717355" y="2942327"/>
            <a:ext cx="1340545" cy="1919881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5DEA83C-9152-472F-B981-A442910E8C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79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249">
        <p:fade/>
      </p:transition>
    </mc:Choice>
    <mc:Fallback xmlns="">
      <p:transition spd="med" advTm="92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74E85-5917-4096-A5CF-6830EFD9D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pic>
        <p:nvPicPr>
          <p:cNvPr id="1026" name="Picture 2" descr="rain - coloured by frankes">
            <a:extLst>
              <a:ext uri="{FF2B5EF4-FFF2-40B4-BE49-F238E27FC236}">
                <a16:creationId xmlns:a16="http://schemas.microsoft.com/office/drawing/2014/main" id="{375DAC89-F995-404E-94C5-B72BB4536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2075" y="1741673"/>
            <a:ext cx="1908685" cy="1975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mbrella (Closed) by gsagri04">
            <a:extLst>
              <a:ext uri="{FF2B5EF4-FFF2-40B4-BE49-F238E27FC236}">
                <a16:creationId xmlns:a16="http://schemas.microsoft.com/office/drawing/2014/main" id="{B0897E74-9B9C-43E9-A623-67571B65E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6275" y="3177971"/>
            <a:ext cx="834444" cy="199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B8E0FE-7D1D-4AC5-87EA-FB56EDC29AF8}"/>
              </a:ext>
            </a:extLst>
          </p:cNvPr>
          <p:cNvSpPr txBox="1"/>
          <p:nvPr/>
        </p:nvSpPr>
        <p:spPr>
          <a:xfrm>
            <a:off x="2352219" y="2120068"/>
            <a:ext cx="10150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A1A10-CC50-421C-953D-DB1E02399C23}"/>
              </a:ext>
            </a:extLst>
          </p:cNvPr>
          <p:cNvSpPr txBox="1"/>
          <p:nvPr/>
        </p:nvSpPr>
        <p:spPr>
          <a:xfrm>
            <a:off x="2352218" y="3950035"/>
            <a:ext cx="4336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Courier New" panose="02070309020205020404" pitchFamily="49" charset="0"/>
                <a:cs typeface="Courier New" panose="02070309020205020404" pitchFamily="49" charset="0"/>
              </a:rPr>
              <a:t>THEN bring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B4FD8E-77BF-4485-966A-FE310EC9139E}"/>
              </a:ext>
            </a:extLst>
          </p:cNvPr>
          <p:cNvSpPr txBox="1"/>
          <p:nvPr/>
        </p:nvSpPr>
        <p:spPr>
          <a:xfrm>
            <a:off x="2352218" y="5318337"/>
            <a:ext cx="72426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Courier New" panose="02070309020205020404" pitchFamily="49" charset="0"/>
                <a:cs typeface="Courier New" panose="02070309020205020404" pitchFamily="49" charset="0"/>
              </a:rPr>
              <a:t>OTHERWISE do not.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FB3A26A-7705-4056-A82D-8168323D69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909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470">
        <p:fade/>
      </p:transition>
    </mc:Choice>
    <mc:Fallback xmlns="">
      <p:transition spd="med" advTm="84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2A631-5D3B-4FB1-9582-430BC8396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39AAAA-0D92-43FB-A670-9CB3B1EC29BB}"/>
              </a:ext>
            </a:extLst>
          </p:cNvPr>
          <p:cNvSpPr/>
          <p:nvPr/>
        </p:nvSpPr>
        <p:spPr>
          <a:xfrm>
            <a:off x="3855288" y="3088583"/>
            <a:ext cx="44052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expression</a:t>
            </a:r>
            <a:r>
              <a:rPr lang="en-US" sz="36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pass</a:t>
            </a:r>
            <a:endParaRPr lang="en-US" sz="36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AC85DD82-4224-4792-A6FC-86F1F2F930DF}"/>
              </a:ext>
            </a:extLst>
          </p:cNvPr>
          <p:cNvSpPr/>
          <p:nvPr/>
        </p:nvSpPr>
        <p:spPr>
          <a:xfrm>
            <a:off x="1570008" y="2441995"/>
            <a:ext cx="1794295" cy="923745"/>
          </a:xfrm>
          <a:prstGeom prst="wedgeRoundRectCallout">
            <a:avLst>
              <a:gd name="adj1" fmla="val 76282"/>
              <a:gd name="adj2" fmla="val 4942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If</a:t>
            </a:r>
          </a:p>
          <a:p>
            <a:pPr algn="ctr"/>
            <a:r>
              <a:rPr lang="en-US" sz="2800" dirty="0"/>
              <a:t>keyword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04E03082-47DD-4AD2-A986-A2F2A2F20481}"/>
              </a:ext>
            </a:extLst>
          </p:cNvPr>
          <p:cNvSpPr/>
          <p:nvPr/>
        </p:nvSpPr>
        <p:spPr>
          <a:xfrm>
            <a:off x="5155721" y="4725375"/>
            <a:ext cx="1264489" cy="461873"/>
          </a:xfrm>
          <a:prstGeom prst="wedgeRoundRectCallout">
            <a:avLst>
              <a:gd name="adj1" fmla="val 8061"/>
              <a:gd name="adj2" fmla="val -12987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Body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61F90C98-5FD3-4366-BA62-D54D39F0A42C}"/>
              </a:ext>
            </a:extLst>
          </p:cNvPr>
          <p:cNvSpPr/>
          <p:nvPr/>
        </p:nvSpPr>
        <p:spPr>
          <a:xfrm>
            <a:off x="5155721" y="1965961"/>
            <a:ext cx="2228490" cy="557214"/>
          </a:xfrm>
          <a:prstGeom prst="wedgeRoundRectCallout">
            <a:avLst>
              <a:gd name="adj1" fmla="val 10606"/>
              <a:gd name="adj2" fmla="val 14674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Conditional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5C9F994B-904D-4048-9EF6-27206BB1EECC}"/>
              </a:ext>
            </a:extLst>
          </p:cNvPr>
          <p:cNvSpPr/>
          <p:nvPr/>
        </p:nvSpPr>
        <p:spPr>
          <a:xfrm>
            <a:off x="2885895" y="4941467"/>
            <a:ext cx="1938786" cy="470068"/>
          </a:xfrm>
          <a:prstGeom prst="wedgeRoundRectCallout">
            <a:avLst>
              <a:gd name="adj1" fmla="val 22220"/>
              <a:gd name="adj2" fmla="val -17912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Indentation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D1217F83-FA4E-48AF-A5E5-AAA06468935A}"/>
              </a:ext>
            </a:extLst>
          </p:cNvPr>
          <p:cNvSpPr/>
          <p:nvPr/>
        </p:nvSpPr>
        <p:spPr>
          <a:xfrm>
            <a:off x="8566024" y="2206961"/>
            <a:ext cx="2191109" cy="470068"/>
          </a:xfrm>
          <a:prstGeom prst="wedgeRoundRectCallout">
            <a:avLst>
              <a:gd name="adj1" fmla="val -85654"/>
              <a:gd name="adj2" fmla="val 16588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Colon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BEE2542-5629-4F8C-8ABB-76BDACE573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71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709">
        <p:fade/>
      </p:transition>
    </mc:Choice>
    <mc:Fallback xmlns="">
      <p:transition spd="med" advTm="177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F9063-1D2D-44AF-9D7F-1E70EB94E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4B760-6CEC-4BB3-95D1-07A3536E9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" indent="0">
              <a:lnSpc>
                <a:spcPct val="150000"/>
              </a:lnSpc>
              <a:buNone/>
            </a:pP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lnSpc>
                <a:spcPct val="150000"/>
              </a:lnSpc>
              <a:buNone/>
            </a:pP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age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21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lnSpc>
                <a:spcPct val="150000"/>
              </a:lnSpc>
              <a:buNone/>
            </a:pP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"cat"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animal_name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lnSpc>
                <a:spcPct val="150000"/>
              </a:lnSpc>
              <a:buNone/>
            </a:pP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rent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2000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and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rooms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lnSpc>
                <a:spcPct val="150000"/>
              </a:lnSpc>
              <a:buNone/>
            </a:pP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not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on_fire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():</a:t>
            </a:r>
            <a:endParaRPr lang="en-US" sz="32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EF6D4B0-AB42-47E4-9271-6D3FE763B9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4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762">
        <p:fade/>
      </p:transition>
    </mc:Choice>
    <mc:Fallback xmlns="">
      <p:transition spd="med" advTm="207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7D70D-1909-439E-81A7-E321CF9B3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Body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62DC33-AA10-41F3-B67E-000A7C6F8A30}"/>
              </a:ext>
            </a:extLst>
          </p:cNvPr>
          <p:cNvSpPr/>
          <p:nvPr/>
        </p:nvSpPr>
        <p:spPr>
          <a:xfrm>
            <a:off x="1742536" y="2864296"/>
            <a:ext cx="897147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income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2000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tax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.8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adjusted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income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tax</a:t>
            </a: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"Income:"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adjusted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474B715A-D9D3-4EA3-92D0-EB5052CE7FC3}"/>
              </a:ext>
            </a:extLst>
          </p:cNvPr>
          <p:cNvSpPr/>
          <p:nvPr/>
        </p:nvSpPr>
        <p:spPr>
          <a:xfrm>
            <a:off x="2277373" y="3390900"/>
            <a:ext cx="396816" cy="1535499"/>
          </a:xfrm>
          <a:prstGeom prst="leftBrace">
            <a:avLst/>
          </a:prstGeom>
          <a:ln w="38100"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8C360F6D-CC66-4663-8D6D-13AFB0C28C3E}"/>
              </a:ext>
            </a:extLst>
          </p:cNvPr>
          <p:cNvSpPr/>
          <p:nvPr/>
        </p:nvSpPr>
        <p:spPr>
          <a:xfrm>
            <a:off x="534838" y="3912600"/>
            <a:ext cx="1518249" cy="1031052"/>
          </a:xfrm>
          <a:prstGeom prst="wedgeRoundRectCallout">
            <a:avLst>
              <a:gd name="adj1" fmla="val 67803"/>
              <a:gd name="adj2" fmla="val -2618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Body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657DBDA-C4F8-4646-B74A-051F8CCA6F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30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803">
        <p:fade/>
      </p:transition>
    </mc:Choice>
    <mc:Fallback xmlns="">
      <p:transition spd="med" advTm="258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E3D2A-42A2-4CDC-9A91-FB70B71AB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"Else" block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B12F7A-E5FB-4D72-A639-2414101B05FF}"/>
              </a:ext>
            </a:extLst>
          </p:cNvPr>
          <p:cNvSpPr/>
          <p:nvPr/>
        </p:nvSpPr>
        <p:spPr>
          <a:xfrm>
            <a:off x="2057400" y="2656308"/>
            <a:ext cx="80010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precipitation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"It is raining"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"It is NOT raining"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7A9A2A5D-3964-48AE-ACB3-9BC12E7FF18F}"/>
              </a:ext>
            </a:extLst>
          </p:cNvPr>
          <p:cNvSpPr/>
          <p:nvPr/>
        </p:nvSpPr>
        <p:spPr>
          <a:xfrm>
            <a:off x="1833114" y="5011944"/>
            <a:ext cx="2566358" cy="793630"/>
          </a:xfrm>
          <a:prstGeom prst="wedgeRoundRectCallout">
            <a:avLst>
              <a:gd name="adj1" fmla="val 34965"/>
              <a:gd name="adj2" fmla="val -8532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ELSE body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807B2814-7D37-4AE1-B3AF-F2FDFD2864CE}"/>
              </a:ext>
            </a:extLst>
          </p:cNvPr>
          <p:cNvSpPr/>
          <p:nvPr/>
        </p:nvSpPr>
        <p:spPr>
          <a:xfrm>
            <a:off x="8775221" y="3290544"/>
            <a:ext cx="2566358" cy="793630"/>
          </a:xfrm>
          <a:prstGeom prst="wedgeRoundRectCallout">
            <a:avLst>
              <a:gd name="adj1" fmla="val -252766"/>
              <a:gd name="adj2" fmla="val 2771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Colon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4BCBD886-2328-4F9A-AE8E-A26FDD422A4B}"/>
              </a:ext>
            </a:extLst>
          </p:cNvPr>
          <p:cNvSpPr/>
          <p:nvPr/>
        </p:nvSpPr>
        <p:spPr>
          <a:xfrm>
            <a:off x="263106" y="3142314"/>
            <a:ext cx="1570008" cy="1090089"/>
          </a:xfrm>
          <a:prstGeom prst="wedgeRoundRectCallout">
            <a:avLst>
              <a:gd name="adj1" fmla="val 67032"/>
              <a:gd name="adj2" fmla="val 1980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Else keyword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1F503D5-5DA7-4FCB-8AFD-2A8E767FC8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0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566">
        <p:fade/>
      </p:transition>
    </mc:Choice>
    <mc:Fallback xmlns="">
      <p:transition spd="med" advTm="245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2A94-CA6F-4342-BE1A-7CB16EE83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0DB2C4-E21B-42CB-9B1F-DFD79867E198}"/>
              </a:ext>
            </a:extLst>
          </p:cNvPr>
          <p:cNvSpPr/>
          <p:nvPr/>
        </p:nvSpPr>
        <p:spPr>
          <a:xfrm>
            <a:off x="2057400" y="2656308"/>
            <a:ext cx="80010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precipitation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"It is raining"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2AC3ACF-A89A-434B-AFD3-649C91147D88}"/>
              </a:ext>
            </a:extLst>
          </p:cNvPr>
          <p:cNvSpPr/>
          <p:nvPr/>
        </p:nvSpPr>
        <p:spPr>
          <a:xfrm>
            <a:off x="1915064" y="2674189"/>
            <a:ext cx="1128809" cy="2191109"/>
          </a:xfrm>
          <a:custGeom>
            <a:avLst/>
            <a:gdLst>
              <a:gd name="connsiteX0" fmla="*/ 0 w 1128809"/>
              <a:gd name="connsiteY0" fmla="*/ 0 h 2191109"/>
              <a:gd name="connsiteX1" fmla="*/ 17253 w 1128809"/>
              <a:gd name="connsiteY1" fmla="*/ 534837 h 2191109"/>
              <a:gd name="connsiteX2" fmla="*/ 103517 w 1128809"/>
              <a:gd name="connsiteY2" fmla="*/ 603849 h 2191109"/>
              <a:gd name="connsiteX3" fmla="*/ 224287 w 1128809"/>
              <a:gd name="connsiteY3" fmla="*/ 655607 h 2191109"/>
              <a:gd name="connsiteX4" fmla="*/ 1069676 w 1128809"/>
              <a:gd name="connsiteY4" fmla="*/ 672860 h 2191109"/>
              <a:gd name="connsiteX5" fmla="*/ 1086928 w 1128809"/>
              <a:gd name="connsiteY5" fmla="*/ 931653 h 2191109"/>
              <a:gd name="connsiteX6" fmla="*/ 983411 w 1128809"/>
              <a:gd name="connsiteY6" fmla="*/ 966158 h 2191109"/>
              <a:gd name="connsiteX7" fmla="*/ 483079 w 1128809"/>
              <a:gd name="connsiteY7" fmla="*/ 948905 h 2191109"/>
              <a:gd name="connsiteX8" fmla="*/ 155276 w 1128809"/>
              <a:gd name="connsiteY8" fmla="*/ 966158 h 2191109"/>
              <a:gd name="connsiteX9" fmla="*/ 120770 w 1128809"/>
              <a:gd name="connsiteY9" fmla="*/ 1017917 h 2191109"/>
              <a:gd name="connsiteX10" fmla="*/ 120770 w 1128809"/>
              <a:gd name="connsiteY10" fmla="*/ 2191109 h 219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28809" h="2191109">
                <a:moveTo>
                  <a:pt x="0" y="0"/>
                </a:moveTo>
                <a:cubicBezTo>
                  <a:pt x="5751" y="178279"/>
                  <a:pt x="1575" y="357156"/>
                  <a:pt x="17253" y="534837"/>
                </a:cubicBezTo>
                <a:cubicBezTo>
                  <a:pt x="22622" y="595689"/>
                  <a:pt x="66489" y="585335"/>
                  <a:pt x="103517" y="603849"/>
                </a:cubicBezTo>
                <a:cubicBezTo>
                  <a:pt x="164989" y="634585"/>
                  <a:pt x="146614" y="652676"/>
                  <a:pt x="224287" y="655607"/>
                </a:cubicBezTo>
                <a:cubicBezTo>
                  <a:pt x="505942" y="666236"/>
                  <a:pt x="787880" y="667109"/>
                  <a:pt x="1069676" y="672860"/>
                </a:cubicBezTo>
                <a:cubicBezTo>
                  <a:pt x="1126361" y="757890"/>
                  <a:pt x="1160116" y="785277"/>
                  <a:pt x="1086928" y="931653"/>
                </a:cubicBezTo>
                <a:cubicBezTo>
                  <a:pt x="1070662" y="964185"/>
                  <a:pt x="983411" y="966158"/>
                  <a:pt x="983411" y="966158"/>
                </a:cubicBezTo>
                <a:cubicBezTo>
                  <a:pt x="816634" y="960407"/>
                  <a:pt x="649955" y="948905"/>
                  <a:pt x="483079" y="948905"/>
                </a:cubicBezTo>
                <a:cubicBezTo>
                  <a:pt x="373660" y="948905"/>
                  <a:pt x="262762" y="945684"/>
                  <a:pt x="155276" y="966158"/>
                </a:cubicBezTo>
                <a:cubicBezTo>
                  <a:pt x="134907" y="970038"/>
                  <a:pt x="121354" y="997190"/>
                  <a:pt x="120770" y="1017917"/>
                </a:cubicBezTo>
                <a:cubicBezTo>
                  <a:pt x="109758" y="1408826"/>
                  <a:pt x="120770" y="1800045"/>
                  <a:pt x="120770" y="2191109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7E8FA9D-56DF-4D03-A6DD-7970C6327B0A}"/>
              </a:ext>
            </a:extLst>
          </p:cNvPr>
          <p:cNvSpPr/>
          <p:nvPr/>
        </p:nvSpPr>
        <p:spPr>
          <a:xfrm>
            <a:off x="1345052" y="2760453"/>
            <a:ext cx="328473" cy="2053087"/>
          </a:xfrm>
          <a:custGeom>
            <a:avLst/>
            <a:gdLst>
              <a:gd name="connsiteX0" fmla="*/ 328473 w 328473"/>
              <a:gd name="connsiteY0" fmla="*/ 0 h 2053087"/>
              <a:gd name="connsiteX1" fmla="*/ 293967 w 328473"/>
              <a:gd name="connsiteY1" fmla="*/ 86264 h 2053087"/>
              <a:gd name="connsiteX2" fmla="*/ 259461 w 328473"/>
              <a:gd name="connsiteY2" fmla="*/ 189781 h 2053087"/>
              <a:gd name="connsiteX3" fmla="*/ 190450 w 328473"/>
              <a:gd name="connsiteY3" fmla="*/ 310551 h 2053087"/>
              <a:gd name="connsiteX4" fmla="*/ 155944 w 328473"/>
              <a:gd name="connsiteY4" fmla="*/ 414068 h 2053087"/>
              <a:gd name="connsiteX5" fmla="*/ 121439 w 328473"/>
              <a:gd name="connsiteY5" fmla="*/ 465826 h 2053087"/>
              <a:gd name="connsiteX6" fmla="*/ 86933 w 328473"/>
              <a:gd name="connsiteY6" fmla="*/ 569343 h 2053087"/>
              <a:gd name="connsiteX7" fmla="*/ 69680 w 328473"/>
              <a:gd name="connsiteY7" fmla="*/ 621102 h 2053087"/>
              <a:gd name="connsiteX8" fmla="*/ 35174 w 328473"/>
              <a:gd name="connsiteY8" fmla="*/ 672860 h 2053087"/>
              <a:gd name="connsiteX9" fmla="*/ 669 w 328473"/>
              <a:gd name="connsiteY9" fmla="*/ 879894 h 2053087"/>
              <a:gd name="connsiteX10" fmla="*/ 35174 w 328473"/>
              <a:gd name="connsiteY10" fmla="*/ 1621766 h 2053087"/>
              <a:gd name="connsiteX11" fmla="*/ 52427 w 328473"/>
              <a:gd name="connsiteY11" fmla="*/ 1673524 h 2053087"/>
              <a:gd name="connsiteX12" fmla="*/ 104186 w 328473"/>
              <a:gd name="connsiteY12" fmla="*/ 1846053 h 2053087"/>
              <a:gd name="connsiteX13" fmla="*/ 138691 w 328473"/>
              <a:gd name="connsiteY13" fmla="*/ 1897811 h 2053087"/>
              <a:gd name="connsiteX14" fmla="*/ 173197 w 328473"/>
              <a:gd name="connsiteY14" fmla="*/ 2001328 h 2053087"/>
              <a:gd name="connsiteX15" fmla="*/ 190450 w 328473"/>
              <a:gd name="connsiteY15" fmla="*/ 2053087 h 2053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8473" h="2053087">
                <a:moveTo>
                  <a:pt x="328473" y="0"/>
                </a:moveTo>
                <a:cubicBezTo>
                  <a:pt x="316971" y="28755"/>
                  <a:pt x="304551" y="57159"/>
                  <a:pt x="293967" y="86264"/>
                </a:cubicBezTo>
                <a:cubicBezTo>
                  <a:pt x="281537" y="120446"/>
                  <a:pt x="279637" y="159517"/>
                  <a:pt x="259461" y="189781"/>
                </a:cubicBezTo>
                <a:cubicBezTo>
                  <a:pt x="228337" y="236467"/>
                  <a:pt x="212340" y="255828"/>
                  <a:pt x="190450" y="310551"/>
                </a:cubicBezTo>
                <a:cubicBezTo>
                  <a:pt x="176942" y="344322"/>
                  <a:pt x="176120" y="383804"/>
                  <a:pt x="155944" y="414068"/>
                </a:cubicBezTo>
                <a:cubicBezTo>
                  <a:pt x="144442" y="431321"/>
                  <a:pt x="129860" y="446878"/>
                  <a:pt x="121439" y="465826"/>
                </a:cubicBezTo>
                <a:cubicBezTo>
                  <a:pt x="106667" y="499063"/>
                  <a:pt x="98435" y="534837"/>
                  <a:pt x="86933" y="569343"/>
                </a:cubicBezTo>
                <a:cubicBezTo>
                  <a:pt x="81182" y="586596"/>
                  <a:pt x="79768" y="605970"/>
                  <a:pt x="69680" y="621102"/>
                </a:cubicBezTo>
                <a:lnTo>
                  <a:pt x="35174" y="672860"/>
                </a:lnTo>
                <a:cubicBezTo>
                  <a:pt x="8181" y="753843"/>
                  <a:pt x="669" y="764331"/>
                  <a:pt x="669" y="879894"/>
                </a:cubicBezTo>
                <a:cubicBezTo>
                  <a:pt x="669" y="975594"/>
                  <a:pt x="-7758" y="1407104"/>
                  <a:pt x="35174" y="1621766"/>
                </a:cubicBezTo>
                <a:cubicBezTo>
                  <a:pt x="38740" y="1639599"/>
                  <a:pt x="47431" y="1656038"/>
                  <a:pt x="52427" y="1673524"/>
                </a:cubicBezTo>
                <a:cubicBezTo>
                  <a:pt x="64483" y="1715720"/>
                  <a:pt x="83685" y="1815301"/>
                  <a:pt x="104186" y="1846053"/>
                </a:cubicBezTo>
                <a:cubicBezTo>
                  <a:pt x="115688" y="1863306"/>
                  <a:pt x="130270" y="1878863"/>
                  <a:pt x="138691" y="1897811"/>
                </a:cubicBezTo>
                <a:cubicBezTo>
                  <a:pt x="153463" y="1931048"/>
                  <a:pt x="161695" y="1966822"/>
                  <a:pt x="173197" y="2001328"/>
                </a:cubicBezTo>
                <a:lnTo>
                  <a:pt x="190450" y="2053087"/>
                </a:ln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BEF6385-9286-44E6-9C51-B8F878D833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7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451">
        <p:fade/>
      </p:transition>
    </mc:Choice>
    <mc:Fallback xmlns="">
      <p:transition spd="med" advTm="214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96A2F-2AF2-444F-A158-D52C0D905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Branches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D08F2C-9D5A-440B-9BB9-423518875125}"/>
              </a:ext>
            </a:extLst>
          </p:cNvPr>
          <p:cNvSpPr/>
          <p:nvPr/>
        </p:nvSpPr>
        <p:spPr>
          <a:xfrm>
            <a:off x="1143000" y="2620849"/>
            <a:ext cx="47919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age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25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60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discount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.8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discount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price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discount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95C1A1B-2128-4F19-836A-D97517157123}"/>
              </a:ext>
            </a:extLst>
          </p:cNvPr>
          <p:cNvCxnSpPr/>
          <p:nvPr/>
        </p:nvCxnSpPr>
        <p:spPr>
          <a:xfrm>
            <a:off x="1073988" y="2620849"/>
            <a:ext cx="0" cy="23083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E689D47-908B-4A0E-9AB5-0369782E5BC2}"/>
              </a:ext>
            </a:extLst>
          </p:cNvPr>
          <p:cNvSpPr/>
          <p:nvPr/>
        </p:nvSpPr>
        <p:spPr>
          <a:xfrm>
            <a:off x="626852" y="2662944"/>
            <a:ext cx="51614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1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2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3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4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5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6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439A18C-B5BF-4DB6-AE9A-91D0473F8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3034981"/>
              </p:ext>
            </p:extLst>
          </p:nvPr>
        </p:nvGraphicFramePr>
        <p:xfrm>
          <a:off x="5710689" y="2450583"/>
          <a:ext cx="6003983" cy="2362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2773">
                  <a:extLst>
                    <a:ext uri="{9D8B030D-6E8A-4147-A177-3AD203B41FA5}">
                      <a16:colId xmlns:a16="http://schemas.microsoft.com/office/drawing/2014/main" val="570625115"/>
                    </a:ext>
                  </a:extLst>
                </a:gridCol>
                <a:gridCol w="937783">
                  <a:extLst>
                    <a:ext uri="{9D8B030D-6E8A-4147-A177-3AD203B41FA5}">
                      <a16:colId xmlns:a16="http://schemas.microsoft.com/office/drawing/2014/main" val="1994680955"/>
                    </a:ext>
                  </a:extLst>
                </a:gridCol>
                <a:gridCol w="1173193">
                  <a:extLst>
                    <a:ext uri="{9D8B030D-6E8A-4147-A177-3AD203B41FA5}">
                      <a16:colId xmlns:a16="http://schemas.microsoft.com/office/drawing/2014/main" val="4140193924"/>
                    </a:ext>
                  </a:extLst>
                </a:gridCol>
                <a:gridCol w="1466490">
                  <a:extLst>
                    <a:ext uri="{9D8B030D-6E8A-4147-A177-3AD203B41FA5}">
                      <a16:colId xmlns:a16="http://schemas.microsoft.com/office/drawing/2014/main" val="457741020"/>
                    </a:ext>
                  </a:extLst>
                </a:gridCol>
                <a:gridCol w="1483744">
                  <a:extLst>
                    <a:ext uri="{9D8B030D-6E8A-4147-A177-3AD203B41FA5}">
                      <a16:colId xmlns:a16="http://schemas.microsoft.com/office/drawing/2014/main" val="2297768619"/>
                    </a:ext>
                  </a:extLst>
                </a:gridCol>
              </a:tblGrid>
              <a:tr h="534157">
                <a:tc>
                  <a:txBody>
                    <a:bodyPr/>
                    <a:lstStyle/>
                    <a:p>
                      <a:r>
                        <a:rPr lang="en-US" sz="2400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discount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217431"/>
                  </a:ext>
                </a:extLst>
              </a:tr>
              <a:tr h="434601">
                <a:tc>
                  <a:txBody>
                    <a:bodyPr/>
                    <a:lstStyle/>
                    <a:p>
                      <a:r>
                        <a:rPr lang="en-US" sz="24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0663982"/>
                  </a:ext>
                </a:extLst>
              </a:tr>
              <a:tr h="434601">
                <a:tc>
                  <a:txBody>
                    <a:bodyPr/>
                    <a:lstStyle/>
                    <a:p>
                      <a:r>
                        <a:rPr lang="en-US" sz="2400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54468"/>
                  </a:ext>
                </a:extLst>
              </a:tr>
              <a:tr h="434601">
                <a:tc>
                  <a:txBody>
                    <a:bodyPr/>
                    <a:lstStyle/>
                    <a:p>
                      <a:r>
                        <a:rPr lang="en-US" sz="24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489052"/>
                  </a:ext>
                </a:extLst>
              </a:tr>
              <a:tr h="434601">
                <a:tc>
                  <a:txBody>
                    <a:bodyPr/>
                    <a:lstStyle/>
                    <a:p>
                      <a:r>
                        <a:rPr lang="en-US" sz="2400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571726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8BA9979-C12B-4E8A-BA8D-B8FBA899D6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574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3352">
        <p:fade/>
      </p:transition>
    </mc:Choice>
    <mc:Fallback xmlns="">
      <p:transition spd="med" advTm="333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9592</TotalTime>
  <Words>605</Words>
  <Application>Microsoft Office PowerPoint</Application>
  <PresentationFormat>Widescreen</PresentationFormat>
  <Paragraphs>121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Corbel</vt:lpstr>
      <vt:lpstr>Courier New</vt:lpstr>
      <vt:lpstr>Basis</vt:lpstr>
      <vt:lpstr>IF Statements</vt:lpstr>
      <vt:lpstr>If Statements</vt:lpstr>
      <vt:lpstr>Purpose</vt:lpstr>
      <vt:lpstr>Syntax</vt:lpstr>
      <vt:lpstr>Conditionals</vt:lpstr>
      <vt:lpstr>Body</vt:lpstr>
      <vt:lpstr>The "Else" block</vt:lpstr>
      <vt:lpstr>Branching</vt:lpstr>
      <vt:lpstr>Tracing Branches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223</cp:revision>
  <dcterms:created xsi:type="dcterms:W3CDTF">2017-06-09T19:25:05Z</dcterms:created>
  <dcterms:modified xsi:type="dcterms:W3CDTF">2018-01-06T18:14:38Z</dcterms:modified>
</cp:coreProperties>
</file>